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678" r:id="rId2"/>
    <p:sldId id="679" r:id="rId3"/>
    <p:sldId id="680" r:id="rId4"/>
    <p:sldId id="685" r:id="rId5"/>
    <p:sldId id="688" r:id="rId6"/>
    <p:sldId id="681" r:id="rId7"/>
    <p:sldId id="710" r:id="rId8"/>
    <p:sldId id="711" r:id="rId9"/>
    <p:sldId id="712" r:id="rId10"/>
    <p:sldId id="706" r:id="rId11"/>
    <p:sldId id="707" r:id="rId12"/>
    <p:sldId id="696" r:id="rId13"/>
    <p:sldId id="689" r:id="rId14"/>
    <p:sldId id="708" r:id="rId15"/>
    <p:sldId id="703" r:id="rId16"/>
    <p:sldId id="702" r:id="rId17"/>
    <p:sldId id="705" r:id="rId18"/>
    <p:sldId id="704" r:id="rId19"/>
    <p:sldId id="683" r:id="rId20"/>
    <p:sldId id="692" r:id="rId21"/>
    <p:sldId id="686" r:id="rId22"/>
    <p:sldId id="687" r:id="rId23"/>
    <p:sldId id="693" r:id="rId24"/>
    <p:sldId id="697" r:id="rId25"/>
    <p:sldId id="709" r:id="rId26"/>
    <p:sldId id="694" r:id="rId27"/>
    <p:sldId id="701" r:id="rId2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167" autoAdjust="0"/>
  </p:normalViewPr>
  <p:slideViewPr>
    <p:cSldViewPr>
      <p:cViewPr varScale="1">
        <p:scale>
          <a:sx n="112" d="100"/>
          <a:sy n="112" d="100"/>
        </p:scale>
        <p:origin x="7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176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5" y="0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5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 dirty="0"/>
              <a:t>Branko </a:t>
            </a:r>
            <a:r>
              <a:rPr lang="en-US" altLang="sr-Latn-RS" dirty="0" err="1"/>
              <a:t>Tošović</a:t>
            </a:r>
            <a:endParaRPr lang="en-US" altLang="sr-Latn-R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15.10.2021.</a:t>
            </a:fld>
            <a:endParaRPr lang="en-US" altLang="sr-Latn-R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25831" y="2276872"/>
            <a:ext cx="8728521" cy="2880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6600" b="1" dirty="0" err="1">
                <a:solidFill>
                  <a:srgbClr val="FF0000"/>
                </a:solidFill>
                <a:ea typeface="宋体" pitchFamily="2" charset="-122"/>
              </a:rPr>
              <a:t>Andrić</a:t>
            </a:r>
            <a:r>
              <a:rPr lang="sr-Latn-RS" sz="6600" b="1" dirty="0">
                <a:solidFill>
                  <a:srgbClr val="FF0000"/>
                </a:solidFill>
                <a:ea typeface="宋体" pitchFamily="2" charset="-122"/>
              </a:rPr>
              <a:t>eve pripovijetke</a:t>
            </a:r>
            <a:br>
              <a:rPr lang="de-DE" sz="6600" b="1" dirty="0">
                <a:solidFill>
                  <a:srgbClr val="FF0000"/>
                </a:solidFill>
                <a:ea typeface="宋体" pitchFamily="2" charset="-122"/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4725144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/>
              <a:t>1</a:t>
            </a:r>
            <a:r>
              <a:rPr lang="sr-Latn-RS" altLang="sr-Latn-RS" sz="1800" b="1" dirty="0"/>
              <a:t>3</a:t>
            </a:r>
            <a:r>
              <a:rPr lang="de-AT" altLang="sr-Latn-RS" sz="1800" b="1" dirty="0"/>
              <a:t>. </a:t>
            </a:r>
            <a:r>
              <a:rPr lang="sr-Latn-CS" altLang="sr-Latn-RS" sz="1800" b="1" dirty="0"/>
              <a:t>Međunarodni 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DE" sz="2400" b="1" dirty="0" err="1"/>
              <a:t>Andrić</a:t>
            </a:r>
            <a:r>
              <a:rPr lang="sr-Latn-RS" sz="2400" b="1" dirty="0"/>
              <a:t>ev</a:t>
            </a:r>
            <a:r>
              <a:rPr lang="de-DE" sz="2400" b="1" dirty="0"/>
              <a:t>a </a:t>
            </a:r>
            <a:r>
              <a:rPr lang="sr-Latn-RS" sz="2400" b="1" dirty="0"/>
              <a:t> pripovijetka</a:t>
            </a:r>
            <a:endParaRPr lang="de-AT" altLang="sr-Latn-RS" sz="24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</a:t>
            </a:r>
            <a:r>
              <a:rPr lang="hr-HR" altLang="sr-Latn-RS" sz="1800" dirty="0"/>
              <a:t>(ZOOM: </a:t>
            </a:r>
            <a:r>
              <a:rPr lang="sr-Latn-RS" altLang="sr-Latn-RS" sz="1800" dirty="0"/>
              <a:t>Sokobanja</a:t>
            </a:r>
            <a:r>
              <a:rPr lang="hr-HR" altLang="sr-Latn-RS" sz="1800" dirty="0"/>
              <a:t>, 14</a:t>
            </a:r>
            <a:r>
              <a:rPr lang="sr-Latn-CS" altLang="zh-CN" sz="1800" dirty="0"/>
              <a:t>–17</a:t>
            </a:r>
            <a:r>
              <a:rPr lang="hr-HR" altLang="sr-Latn-RS" sz="1800" dirty="0"/>
              <a:t>. oktobar 2021)</a:t>
            </a:r>
          </a:p>
          <a:p>
            <a:pPr>
              <a:lnSpc>
                <a:spcPct val="80000"/>
              </a:lnSpc>
            </a:pPr>
            <a:r>
              <a:rPr lang="sr-Latn-RS" altLang="sr-Latn-RS" sz="1800" dirty="0"/>
              <a:t>https://www-gewi.uni-graz.at/gralis/projektarium/Andric/Symposium13.html</a:t>
            </a:r>
          </a:p>
          <a:p>
            <a:pPr>
              <a:lnSpc>
                <a:spcPct val="80000"/>
              </a:lnSpc>
            </a:pP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-36512" y="160337"/>
            <a:ext cx="5904656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3A6BE-934A-46C3-9E19-FFC729B8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12101D-DF4B-4426-BBC4-2BF790F10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Broj tekstova po žanrovima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8CB29C-DD2E-4F3F-A028-D45C53B9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346E501-E5AC-494A-ADC6-D1E6FF5E1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13" y="2352525"/>
            <a:ext cx="2848373" cy="21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96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B7646-2ADB-4755-A9B1-BD07B283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3B8619-256F-46A8-8ED7-A08CEB78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EE88679-26AF-47D1-852E-5F36B4E3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Veličina romana (po znakovima)</a:t>
            </a:r>
            <a:endParaRPr lang="de-DE" dirty="0"/>
          </a:p>
        </p:txBody>
      </p:sp>
      <p:pic>
        <p:nvPicPr>
          <p:cNvPr id="8" name="Inhaltsplatzhalter 5">
            <a:extLst>
              <a:ext uri="{FF2B5EF4-FFF2-40B4-BE49-F238E27FC236}">
                <a16:creationId xmlns:a16="http://schemas.microsoft.com/office/drawing/2014/main" id="{FC213D5D-D81D-4DEE-BA38-B1938108E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85681" y="2536330"/>
            <a:ext cx="4572638" cy="247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322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DE7C6-4445-4EF5-96E9-60FC004D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Zbirke pripovijedaka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CD44AC-39DE-4A43-967B-427BF0FEC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sr-Latn-RS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birke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pripovijedaka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okviru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sabranih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izabranih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djela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birke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sabranih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pripovijedaka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birke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izabranih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pripovijedaka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Zbrike tematski demerminisanih pripovijetki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birke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pripovijedaka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predlagao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odobravao</a:t>
            </a:r>
            <a:r>
              <a:rPr lang="de-AT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pisac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latin typeface="+mj-lt"/>
                <a:cs typeface="Times New Roman" panose="02020603050405020304" pitchFamily="18" charset="0"/>
              </a:rPr>
              <a:t> P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osthumne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neautorizovane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zbirke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nastale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nezavisno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od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autorove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želje</a:t>
            </a:r>
            <a:r>
              <a:rPr lang="de-AT" sz="2800" dirty="0">
                <a:latin typeface="+mj-lt"/>
                <a:cs typeface="Times New Roman" panose="02020603050405020304" pitchFamily="18" charset="0"/>
              </a:rPr>
              <a:t> i </a:t>
            </a:r>
            <a:r>
              <a:rPr lang="de-AT" sz="2800" dirty="0" err="1">
                <a:latin typeface="+mj-lt"/>
                <a:cs typeface="Times New Roman" panose="02020603050405020304" pitchFamily="18" charset="0"/>
              </a:rPr>
              <a:t>volje</a:t>
            </a:r>
            <a:endParaRPr lang="sr-Latn-RS" sz="2800" dirty="0">
              <a:latin typeface="+mj-lt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sr-Latn-RS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Zbirke koje je sa sastavio sam autor</a:t>
            </a:r>
            <a:endParaRPr lang="sr-Latn-RS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sr-Latn-RS" sz="1800" dirty="0">
              <a:effectLst/>
              <a:latin typeface="Bg knjiga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5B396F-DD79-446B-B4ED-A7E6C299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23407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9850B-59BA-4351-96B2-A3FEB805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18410B-7ED5-4519-A9C4-E0EF56D0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sr-Latn-RS" dirty="0"/>
              <a:t>66  zbirki</a:t>
            </a:r>
          </a:p>
          <a:p>
            <a:r>
              <a:rPr lang="sr-Latn-RS" dirty="0"/>
              <a:t>Naslov: pripovijetka, priča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682813-3F20-4B75-9966-9B9B7881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244856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734CC-597D-431C-BA78-654FACF8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C32F15-F780-4972-A16B-3F658E1A1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cap="small" dirty="0" err="1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Anikina</a:t>
            </a:r>
            <a:r>
              <a:rPr lang="hr-HR" sz="1800" cap="small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 vremena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(1931) manje kandidat za roman jer je gotovo dvostruko manja od </a:t>
            </a:r>
            <a:r>
              <a:rPr lang="hr-HR" sz="1800" cap="small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Zeka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– </a:t>
            </a:r>
            <a:r>
              <a:rPr lang="hr-HR" sz="1800" b="1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94.581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 (ali je dosta blizu </a:t>
            </a:r>
            <a:r>
              <a:rPr lang="hr-HR" sz="1800" cap="small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Prokletoj avliji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 – </a:t>
            </a:r>
            <a:r>
              <a:rPr lang="hr-HR" sz="1800" b="1" cap="small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119.936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) i nije nastala na vrhuncu Andrićeve „</a:t>
            </a:r>
            <a:r>
              <a:rPr lang="hr-HR" sz="1800" dirty="0" err="1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romanopisačke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“ faze, već pripovjedačke – 1931. </a:t>
            </a:r>
          </a:p>
          <a:p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Kvantitativno je vrlo bliska </a:t>
            </a:r>
            <a:r>
              <a:rPr lang="hr-HR" sz="1800" cap="small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Mara milosnica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 sa </a:t>
            </a:r>
            <a:r>
              <a:rPr lang="hr-HR" sz="1800" b="1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92.210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 znakova ali je dosta daleka (1926) od „</a:t>
            </a:r>
            <a:r>
              <a:rPr lang="hr-HR" sz="1800" dirty="0" err="1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romanopisačke</a:t>
            </a:r>
            <a:r>
              <a:rPr lang="hr-HR" sz="1800" dirty="0">
                <a:effectLst/>
                <a:latin typeface="+mj-lt"/>
                <a:ea typeface="SimSun" panose="02010600030101010101" pitchFamily="2" charset="-122"/>
                <a:cs typeface="Courier New" panose="02070309020205020404" pitchFamily="49" charset="0"/>
              </a:rPr>
              <a:t>“ faze (1945–1954). </a:t>
            </a:r>
            <a:endParaRPr lang="de-DE" sz="18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A121E5-ED04-4127-A05C-67A8DA14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061844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460BFB-0A05-464C-9B83-D5B21178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E0F8E7-0ADC-45FF-BD3F-6AAEDF4E8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Kratka priča: obično 1.000 – 4.000 riječi</a:t>
            </a:r>
          </a:p>
          <a:p>
            <a:r>
              <a:rPr lang="sr-Latn-RS" dirty="0"/>
              <a:t>Manje od 1.000 riječi: kratke pripovijetke (fleš fikcija)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43AAB1-DA5D-4816-B77B-AD16FCC2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52337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623C5-7D14-4113-826E-3A3A5C236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8540A-833F-4355-A2F9-001266522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dirty="0">
                <a:latin typeface="+mj-lt"/>
              </a:rPr>
              <a:t>Andrićev kanonski obim pripovjedaka </a:t>
            </a:r>
          </a:p>
          <a:p>
            <a:r>
              <a:rPr lang="hr-HR" sz="2800" dirty="0">
                <a:latin typeface="+mj-lt"/>
              </a:rPr>
              <a:t>5.000 – 10.000 znakova </a:t>
            </a:r>
          </a:p>
          <a:p>
            <a:r>
              <a:rPr lang="hr-HR" sz="2800" dirty="0">
                <a:latin typeface="+mj-lt"/>
              </a:rPr>
              <a:t>Najmanje pripovijetke (tri)  najviše znakova: 92.000 – 167.000 (2,26%)</a:t>
            </a:r>
          </a:p>
          <a:p>
            <a:r>
              <a:rPr lang="hr-HR" sz="2800" dirty="0">
                <a:latin typeface="+mj-lt"/>
              </a:rPr>
              <a:t>Prosječna veličina Andrićeve  pripovijetke: 17.237 znakova</a:t>
            </a:r>
          </a:p>
          <a:p>
            <a:pPr marL="0" indent="0">
              <a:buNone/>
            </a:pPr>
            <a:r>
              <a:rPr lang="hr-HR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Najbliže prosjeku: </a:t>
            </a:r>
          </a:p>
          <a:p>
            <a:r>
              <a:rPr lang="hr-HR" sz="2800" cap="small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Slučaj Stevana </a:t>
            </a:r>
            <a:r>
              <a:rPr lang="hr-HR" sz="2800" cap="small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Karajana</a:t>
            </a:r>
            <a:r>
              <a:rPr lang="hr-HR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(1949) 17.272 znaka </a:t>
            </a:r>
          </a:p>
          <a:p>
            <a:r>
              <a:rPr lang="hr-HR" sz="2800" cap="small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Znakovi</a:t>
            </a:r>
            <a:r>
              <a:rPr lang="hr-HR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(1951) 17.334 znaka</a:t>
            </a:r>
            <a:endParaRPr lang="de-DE" sz="2800" dirty="0">
              <a:latin typeface="+mj-lt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505AFF-6D90-4A78-BF61-888826CA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684794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E3BB3-6A29-46F4-99E2-ED6F88B1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64FEDB-5911-4128-9F7D-FB2132176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cap="small" dirty="0"/>
              <a:t>Slučaj Stevana Karajana</a:t>
            </a:r>
            <a:r>
              <a:rPr lang="sr-Latn-RS" sz="2800" dirty="0"/>
              <a:t>: 3.665 riječi</a:t>
            </a:r>
          </a:p>
          <a:p>
            <a:r>
              <a:rPr lang="sr-Latn-RS" sz="2800" cap="small" dirty="0"/>
              <a:t>Znakovi</a:t>
            </a:r>
            <a:r>
              <a:rPr lang="sr-Latn-RS" sz="2800" dirty="0"/>
              <a:t>: 3,854 riječi</a:t>
            </a: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2B4566-D6CD-4BD8-BBA1-2DFBD028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685370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FD42B-EDC7-4BAE-9FD5-D5F37DDE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56050F-FD0E-406F-8B85-2106DB0D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D9041F51-4268-4AC1-BDFE-5AA62F8A12BD}"/>
              </a:ext>
            </a:extLst>
          </p:cNvPr>
          <p:cNvSpPr txBox="1">
            <a:spLocks/>
          </p:cNvSpPr>
          <p:nvPr/>
        </p:nvSpPr>
        <p:spPr bwMode="auto">
          <a:xfrm>
            <a:off x="914400" y="2564904"/>
            <a:ext cx="82296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r-Latn-RS" sz="2800" u="none" kern="0" cap="small" dirty="0"/>
              <a:t>Zeko</a:t>
            </a:r>
            <a:r>
              <a:rPr lang="sr-Latn-RS" sz="2800" u="none" kern="0" dirty="0"/>
              <a:t>: 35.663 riječi</a:t>
            </a:r>
          </a:p>
          <a:p>
            <a:r>
              <a:rPr lang="sr-Latn-RS" sz="2800" u="none" kern="0" cap="small" dirty="0"/>
              <a:t>Anikina vremena</a:t>
            </a:r>
            <a:r>
              <a:rPr lang="sr-Latn-RS" sz="2800" u="none" kern="0" dirty="0"/>
              <a:t>: 21.103</a:t>
            </a:r>
          </a:p>
          <a:p>
            <a:r>
              <a:rPr lang="sr-Latn-RS" sz="2800" u="none" kern="0" cap="small" dirty="0"/>
              <a:t>Mara milosnica</a:t>
            </a:r>
            <a:r>
              <a:rPr lang="sr-Latn-RS" sz="2800" u="none" kern="0" dirty="0"/>
              <a:t>:  19.829 </a:t>
            </a:r>
            <a:endParaRPr lang="de-DE" sz="2800" u="none" kern="0" dirty="0"/>
          </a:p>
        </p:txBody>
      </p:sp>
    </p:spTree>
    <p:extLst>
      <p:ext uri="{BB962C8B-B14F-4D97-AF65-F5344CB8AC3E}">
        <p14:creationId xmlns:p14="http://schemas.microsoft.com/office/powerpoint/2010/main" val="2824664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5E284-D450-454B-9D6C-344C5741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Romani </a:t>
            </a:r>
            <a:r>
              <a:rPr lang="de-DE" dirty="0" err="1"/>
              <a:t>kandidati</a:t>
            </a:r>
            <a:r>
              <a:rPr lang="de-DE" dirty="0"/>
              <a:t> </a:t>
            </a:r>
            <a:r>
              <a:rPr lang="de-DE" dirty="0" err="1"/>
              <a:t>za</a:t>
            </a:r>
            <a:r>
              <a:rPr lang="de-DE" dirty="0"/>
              <a:t> </a:t>
            </a:r>
            <a:r>
              <a:rPr lang="de-DE" dirty="0" err="1"/>
              <a:t>zbirku</a:t>
            </a:r>
            <a:r>
              <a:rPr lang="de-DE" dirty="0"/>
              <a:t> </a:t>
            </a:r>
            <a:r>
              <a:rPr lang="de-DE" dirty="0" err="1"/>
              <a:t>pripovije</a:t>
            </a:r>
            <a:r>
              <a:rPr lang="sr-Latn-RS" dirty="0"/>
              <a:t>daka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7C6ABA-6F5D-421D-9C25-5A55290DE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de-AT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Omerpaša</a:t>
            </a:r>
            <a:r>
              <a:rPr lang="de-AT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Latas</a:t>
            </a:r>
            <a:r>
              <a:rPr lang="de-A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(1976)</a:t>
            </a:r>
            <a:endParaRPr lang="sr-Latn-R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R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 fragmenata</a:t>
            </a:r>
          </a:p>
          <a:p>
            <a:r>
              <a:rPr lang="sr-Latn-RS" sz="2800" dirty="0">
                <a:ea typeface="Calibri" panose="020F0502020204030204" pitchFamily="34" charset="0"/>
                <a:cs typeface="Times New Roman" panose="02020603050405020304" pitchFamily="18" charset="0"/>
              </a:rPr>
              <a:t>Nema pripovijetke </a:t>
            </a:r>
            <a:r>
              <a:rPr lang="sr-Latn-RS" sz="2800" cap="small" dirty="0">
                <a:cs typeface="Times New Roman" panose="02020603050405020304" pitchFamily="18" charset="0"/>
              </a:rPr>
              <a:t>Alipaša</a:t>
            </a:r>
            <a:r>
              <a:rPr lang="sr-Latn-RS" sz="2800" dirty="0">
                <a:ea typeface="Calibri" panose="020F0502020204030204" pitchFamily="34" charset="0"/>
                <a:cs typeface="Times New Roman" panose="02020603050405020304" pitchFamily="18" charset="0"/>
              </a:rPr>
              <a:t> (1976)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C4BAA7-458D-418A-9E84-EB7593BD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6883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37C752-F446-4933-9D49-3230B50F8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indent="0" algn="just">
              <a:spcAft>
                <a:spcPts val="300"/>
              </a:spcAft>
              <a:buNone/>
            </a:pPr>
            <a:r>
              <a:rPr lang="de-DE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Koliko je Andrić napisao pripovijetki?</a:t>
            </a:r>
            <a:endParaRPr lang="de-DE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hr-H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Da li je u njegovom opusu mogu lako razgraničiti žanrovi kao što su roman, pripovijest, pripovijetka, novela, (kratka) priča i poezija u prozi?</a:t>
            </a:r>
            <a:endParaRPr lang="de-DE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hr-H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Koji bi romani mogli biti kandidati za zbirke pripovijedaka i koje bi pripovijetke, odnosno zbirke pripovijetki mogle biti kan</a:t>
            </a:r>
            <a:r>
              <a:rPr lang="de-DE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r-HR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idati</a:t>
            </a:r>
            <a:r>
              <a:rPr lang="hr-HR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roman?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91D868-AAD2-47BE-9799-B8A026EC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6635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9570B-4DF6-464C-B4A4-3D1ED574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B7F364-B1B7-4084-AF63-F25E5AC6C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de-AT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de-AT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sunčanoj</a:t>
            </a:r>
            <a:r>
              <a:rPr lang="de-AT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strani</a:t>
            </a:r>
            <a:r>
              <a:rPr lang="de-A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(1994)</a:t>
            </a:r>
            <a:r>
              <a:rPr lang="sr-Latn-R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r-Latn-RS" sz="2800" dirty="0">
                <a:ea typeface="Calibri" panose="020F0502020204030204" pitchFamily="34" charset="0"/>
                <a:cs typeface="Times New Roman" panose="02020603050405020304" pitchFamily="18" charset="0"/>
              </a:rPr>
              <a:t>7 tekstova</a:t>
            </a:r>
          </a:p>
          <a:p>
            <a:pPr marL="0" indent="0">
              <a:buNone/>
            </a:pPr>
            <a:endParaRPr lang="sr-Latn-R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sz="3200" dirty="0">
              <a:cs typeface="Times New Roman" panose="02020603050405020304" pitchFamily="18" charset="0"/>
            </a:endParaRPr>
          </a:p>
          <a:p>
            <a:endParaRPr lang="sr-Latn-RS" sz="3200" dirty="0">
              <a:cs typeface="Times New Roman" panose="02020603050405020304" pitchFamily="18" charset="0"/>
            </a:endParaRPr>
          </a:p>
          <a:p>
            <a:r>
              <a:rPr lang="sr-Latn-RS" sz="2800" dirty="0">
                <a:cs typeface="Times New Roman" panose="02020603050405020304" pitchFamily="18" charset="0"/>
              </a:rPr>
              <a:t>Nema </a:t>
            </a:r>
            <a:r>
              <a:rPr lang="sr-Latn-RS" sz="2800" cap="small" dirty="0">
                <a:cs typeface="Times New Roman" panose="02020603050405020304" pitchFamily="18" charset="0"/>
              </a:rPr>
              <a:t>Do dana današnjeg </a:t>
            </a:r>
            <a:r>
              <a:rPr lang="sr-Latn-RS" sz="2800" dirty="0">
                <a:cs typeface="Times New Roman" panose="02020603050405020304" pitchFamily="18" charset="0"/>
              </a:rPr>
              <a:t>(</a:t>
            </a:r>
            <a:r>
              <a:rPr lang="sr-Latn-RS" sz="2800" cap="small" dirty="0">
                <a:cs typeface="Times New Roman" panose="02020603050405020304" pitchFamily="18" charset="0"/>
              </a:rPr>
              <a:t>Jelena, žena koje nema</a:t>
            </a:r>
            <a:r>
              <a:rPr lang="sr-Latn-RS" sz="2800" dirty="0">
                <a:cs typeface="Times New Roman" panose="02020603050405020304" pitchFamily="18" charset="0"/>
              </a:rPr>
              <a:t>)</a:t>
            </a:r>
            <a:endParaRPr lang="de-DE" sz="280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99FE26-23F4-4DE2-97D8-7AFEFC24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20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317ED93-3919-42CC-8EEF-4D7E8BA95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809788"/>
            <a:ext cx="6496435" cy="155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71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E908F6-7E38-4DB0-8C5B-7DEDE70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96375A-05DF-4017-81A1-439CC800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sz="2800" cap="small" dirty="0">
                <a:cs typeface="Times New Roman" panose="02020603050405020304" pitchFamily="18" charset="0"/>
              </a:rPr>
              <a:t>Kuća na osami </a:t>
            </a:r>
            <a:r>
              <a:rPr lang="sr-Latn-RS" sz="2800" dirty="0"/>
              <a:t>(1976), 12 tekstova</a:t>
            </a:r>
          </a:p>
          <a:p>
            <a:r>
              <a:rPr lang="hr-HR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Uvod. – </a:t>
            </a:r>
            <a:r>
              <a:rPr lang="hr-HR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Bonvalpaša</a:t>
            </a:r>
            <a:r>
              <a:rPr lang="hr-HR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hr-HR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Alipaša</a:t>
            </a:r>
            <a:r>
              <a:rPr lang="hr-HR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Baron. – Geometar i Julka. – Cirkus. – Jakov, drug iz </a:t>
            </a:r>
            <a:r>
              <a:rPr lang="hr-HR" sz="2800" cap="smal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detinjstva</a:t>
            </a:r>
            <a:r>
              <a:rPr lang="hr-HR" sz="2800" cap="smal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Priča. – Robinja. – Životi. – Ljubavi. – Zuja</a:t>
            </a:r>
            <a:r>
              <a:rPr lang="hr-H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3B6BFB-9DFD-40CA-BD9E-858944C7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21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78974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CFB99-D20E-40EA-BC95-52611096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de-DE" dirty="0"/>
              <a:t>4. </a:t>
            </a:r>
            <a:r>
              <a:rPr lang="de-DE" dirty="0" err="1"/>
              <a:t>Pripovijetke</a:t>
            </a:r>
            <a:r>
              <a:rPr lang="de-DE" dirty="0"/>
              <a:t> i </a:t>
            </a:r>
            <a:r>
              <a:rPr lang="de-DE" dirty="0" err="1"/>
              <a:t>zbirke</a:t>
            </a:r>
            <a:r>
              <a:rPr lang="de-DE" dirty="0"/>
              <a:t> </a:t>
            </a:r>
            <a:r>
              <a:rPr lang="de-DE" dirty="0" err="1"/>
              <a:t>pripovijetki</a:t>
            </a:r>
            <a:r>
              <a:rPr lang="de-DE" dirty="0"/>
              <a:t> </a:t>
            </a:r>
            <a:r>
              <a:rPr lang="de-DE" dirty="0" err="1"/>
              <a:t>kandidati</a:t>
            </a:r>
            <a:r>
              <a:rPr lang="de-DE" dirty="0"/>
              <a:t> </a:t>
            </a:r>
            <a:r>
              <a:rPr lang="de-DE" dirty="0" err="1"/>
              <a:t>za</a:t>
            </a:r>
            <a:r>
              <a:rPr lang="de-DE" dirty="0"/>
              <a:t> </a:t>
            </a:r>
            <a:r>
              <a:rPr lang="de-DE" dirty="0" err="1"/>
              <a:t>roman</a:t>
            </a:r>
            <a:r>
              <a:rPr lang="de-DE" dirty="0"/>
              <a:t>/e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DE143A-ABAE-4A59-838B-C81EEFD71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72D11A-1A27-4A1C-BA16-320A555D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645053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B04422-D6A6-47CF-9C29-8150973C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47016B-14F8-42E0-A3D6-934A6F5D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23</a:t>
            </a:fld>
            <a:endParaRPr lang="en-US" altLang="sr-Latn-RS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C3D8429D-2CE7-417D-9DCD-2D7FAD30FD71}"/>
              </a:ext>
            </a:extLst>
          </p:cNvPr>
          <p:cNvSpPr txBox="1">
            <a:spLocks/>
          </p:cNvSpPr>
          <p:nvPr/>
        </p:nvSpPr>
        <p:spPr bwMode="auto">
          <a:xfrm>
            <a:off x="457200" y="1555137"/>
            <a:ext cx="8229600" cy="7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u="none" kern="0" dirty="0"/>
              <a:t>Pripovijetke</a:t>
            </a:r>
            <a:endParaRPr lang="de-DE" u="none" kern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2609CF-56EC-4F42-9583-BD705D76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76873"/>
            <a:ext cx="8229600" cy="3037110"/>
          </a:xfrm>
        </p:spPr>
        <p:txBody>
          <a:bodyPr/>
          <a:lstStyle/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C38CB31-1820-4E13-879F-EC334116D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628" y="2359533"/>
            <a:ext cx="4972744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12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E908F6-7E38-4DB0-8C5B-7DEDE70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96375A-05DF-4017-81A1-439CC800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sz="2800" cap="small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800" cap="small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2800" cap="small" dirty="0">
                <a:cs typeface="Times New Roman" panose="02020603050405020304" pitchFamily="18" charset="0"/>
              </a:rPr>
              <a:t>Kuća na osami </a:t>
            </a:r>
            <a:r>
              <a:rPr lang="sr-Latn-RS" dirty="0"/>
              <a:t>(1976)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3B6BFB-9DFD-40CA-BD9E-858944C7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24</a:t>
            </a:fld>
            <a:endParaRPr lang="en-US" altLang="sr-Latn-RS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072E3E53-532C-44F9-A65F-B7BA76269341}"/>
              </a:ext>
            </a:extLst>
          </p:cNvPr>
          <p:cNvSpPr txBox="1">
            <a:spLocks/>
          </p:cNvSpPr>
          <p:nvPr/>
        </p:nvSpPr>
        <p:spPr bwMode="auto">
          <a:xfrm>
            <a:off x="457200" y="1600201"/>
            <a:ext cx="8229600" cy="7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r-Latn-RS" u="none" kern="0" dirty="0"/>
              <a:t>Zbirke</a:t>
            </a:r>
            <a:endParaRPr lang="de-DE" u="none" kern="0" dirty="0"/>
          </a:p>
        </p:txBody>
      </p:sp>
    </p:spTree>
    <p:extLst>
      <p:ext uri="{BB962C8B-B14F-4D97-AF65-F5344CB8AC3E}">
        <p14:creationId xmlns:p14="http://schemas.microsoft.com/office/powerpoint/2010/main" val="3517355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6569D-0DE7-4B10-A9C0-F689809EC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7363EB-4C90-4193-B2E8-6A01AA706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Roman o susretu Balkanca s morem </a:t>
            </a:r>
          </a:p>
          <a:p>
            <a:r>
              <a:rPr lang="sr-Latn-RS" dirty="0"/>
              <a:t>„Morski“ roman</a:t>
            </a:r>
          </a:p>
          <a:p>
            <a:r>
              <a:rPr lang="sr-Latn-RS" dirty="0"/>
              <a:t>„Morske“ priče</a:t>
            </a:r>
          </a:p>
          <a:p>
            <a:r>
              <a:rPr lang="sr-Latn-RS" dirty="0"/>
              <a:t>Djelo </a:t>
            </a:r>
            <a:r>
              <a:rPr lang="de-AT" dirty="0"/>
              <a:t>s „</a:t>
            </a:r>
            <a:r>
              <a:rPr lang="de-AT" dirty="0" err="1"/>
              <a:t>morskim</a:t>
            </a:r>
            <a:r>
              <a:rPr lang="de-AT" dirty="0"/>
              <a:t>“ i „</a:t>
            </a:r>
            <a:r>
              <a:rPr lang="de-AT" dirty="0" err="1"/>
              <a:t>vodenim</a:t>
            </a:r>
            <a:r>
              <a:rPr lang="de-AT" dirty="0"/>
              <a:t>“ </a:t>
            </a:r>
            <a:r>
              <a:rPr lang="de-AT" dirty="0" err="1"/>
              <a:t>temama</a:t>
            </a:r>
            <a:r>
              <a:rPr lang="de-AT" dirty="0"/>
              <a:t> </a:t>
            </a:r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3C3F7A-A50D-45F6-A2C2-5C5B68F3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25</a:t>
            </a:fld>
            <a:endParaRPr lang="en-US" altLang="sr-Latn-R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5A54F47-12AB-4A81-8A85-E10A8A33B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005064"/>
            <a:ext cx="8686800" cy="194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8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5DFE6-7516-4065-B136-938879DC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(Ij)ekavica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C691F6-777B-442D-8B09-5E2D3BA06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26</a:t>
            </a:fld>
            <a:endParaRPr lang="en-US" altLang="sr-Latn-R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F7E572C-8D00-419B-9E70-E8217CE83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181" y="2176287"/>
            <a:ext cx="4391638" cy="25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257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9A57785-2E0C-4DBE-99CC-40B30EC1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27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8EDA2B-6678-4EB5-A83E-6D2F1D072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268760"/>
            <a:ext cx="5191850" cy="29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8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37FC97-FCCC-4AF5-B4BE-88BDFE42F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de-DE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de-DE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de-DE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pripovijetki</a:t>
            </a:r>
            <a:br>
              <a:rPr lang="de-DE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01EB63-6AFE-4C0C-B1D6-78B52394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130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2AC904-C3EA-4609-8279-D0766D5B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9D06F6D-6264-487D-BC1E-C97C5EDE0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5" y="2013897"/>
            <a:ext cx="3787279" cy="413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3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D450EF-29C0-473B-9236-F2AD5F16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2D8916C-F50E-4E3D-B41E-E9EE1C7DF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19" y="2223865"/>
            <a:ext cx="5132000" cy="1200318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33B583DC-D8A7-4621-B8D5-3EBABB56B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19" y="3630709"/>
            <a:ext cx="5163271" cy="1247949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6C7FF13A-A43E-418C-AA76-6E95071BAC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19" y="5074550"/>
            <a:ext cx="5210902" cy="57158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51A8DEFE-3059-4118-A893-1B73F25C12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19" y="759864"/>
            <a:ext cx="5163271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0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4CA879-7CBC-42AF-84A8-9FAAC8E8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1E9981-49A4-4A01-B51D-B07EEFE81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175" y="2105610"/>
            <a:ext cx="5153306" cy="59063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08B2A88-2348-4897-B880-6756EA2BF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683" y="2874512"/>
            <a:ext cx="5182323" cy="91452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879FA19-9AC8-4239-A3C4-3224074CC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683" y="3927318"/>
            <a:ext cx="5156143" cy="60968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0FDAA9C-CB35-40FE-B714-A156A3A130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9520" y="1025788"/>
            <a:ext cx="5153306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6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9A913-4BE0-4A29-8E9E-A2A0BC7EC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R</a:t>
            </a:r>
            <a:r>
              <a:rPr lang="hr-HR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azgranič</a:t>
            </a:r>
            <a:r>
              <a:rPr lang="de-DE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lang="hr-HR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žanrov</a:t>
            </a:r>
            <a:r>
              <a:rPr lang="de-DE" sz="4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AA5364-D1E4-4AE3-B925-9502FCD0F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RS" dirty="0"/>
              <a:t>Roman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Pripovijest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Novela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Pripovijetka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(Kratka) priča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Poezija u prozi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Esej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A3140B-6898-45E6-B7FD-E6C643747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36646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B1C98-9056-4A27-B5C6-8934FF0E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B2905-1E0D-4D6E-87E3-38EA5A1FC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28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Definicije proznih žanrova </a:t>
            </a:r>
          </a:p>
          <a:p>
            <a:pPr algn="just">
              <a:spcAft>
                <a:spcPts val="300"/>
              </a:spcAft>
              <a:buClr>
                <a:srgbClr val="000000"/>
              </a:buClr>
              <a:buSzPts val="1200"/>
            </a:pPr>
            <a:r>
              <a:rPr lang="hr-HR" sz="2800" cap="small" dirty="0" err="1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Rečnik</a:t>
            </a:r>
            <a:r>
              <a:rPr lang="hr-HR" sz="2800" cap="small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književnih termina</a:t>
            </a:r>
            <a:r>
              <a:rPr lang="hr-HR" sz="28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(Živković 1992) </a:t>
            </a:r>
          </a:p>
          <a:p>
            <a:pPr algn="just">
              <a:spcAft>
                <a:spcPts val="300"/>
              </a:spcAft>
              <a:buClr>
                <a:srgbClr val="000000"/>
              </a:buClr>
              <a:buSzPts val="1200"/>
            </a:pPr>
            <a:r>
              <a:rPr lang="hr-HR" sz="28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Nema</a:t>
            </a:r>
            <a:r>
              <a:rPr lang="hr-HR" sz="28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striktnog razgraničenja romana, pripovijetke, novele, priče i poezije u prozi.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049118-2AB5-4E08-B627-59438D79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447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E835A-B2C7-486F-8E7B-8931991E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9FFBB6-2A33-49E2-8749-F46EB82B8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Roman: </a:t>
            </a:r>
            <a:r>
              <a:rPr lang="hr-HR" sz="3200" u="sng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velika</a:t>
            </a: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prozna fikcionalna vrsta, </a:t>
            </a:r>
          </a:p>
          <a:p>
            <a:pPr mar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Pripovijetka: </a:t>
            </a:r>
            <a:r>
              <a:rPr lang="hr-HR" sz="3200" u="sng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srednja</a:t>
            </a: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prozna pripovjedna forma, </a:t>
            </a:r>
          </a:p>
          <a:p>
            <a:pPr mar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Priča: </a:t>
            </a:r>
            <a:r>
              <a:rPr lang="hr-HR" sz="3200" u="sng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kratka</a:t>
            </a: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naracija, </a:t>
            </a:r>
          </a:p>
          <a:p>
            <a:pPr mar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Za </a:t>
            </a:r>
            <a:r>
              <a:rPr lang="hr-HR" sz="3200" u="sng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novelu</a:t>
            </a: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se ne daje kvantitativna kvalifikacija </a:t>
            </a:r>
          </a:p>
          <a:p>
            <a:pPr marL="0" indent="0" algn="just">
              <a:spcAft>
                <a:spcPts val="300"/>
              </a:spcAft>
              <a:buClr>
                <a:srgbClr val="000000"/>
              </a:buClr>
              <a:buSzPts val="1200"/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Nema posebne natuknice za poeziju u prozi 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EBCA81-23C9-44A4-B46B-6B5CC775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264779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6018C-F0E1-437E-8E86-4346C5B4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578B7E-2DF5-4D42-A887-2DA30A728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Najveća nedoumica: </a:t>
            </a:r>
          </a:p>
          <a:p>
            <a:r>
              <a:rPr lang="hr-HR" sz="32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šta se podrazumijeva pod velikom, srednjom i malom  proznom formom</a:t>
            </a:r>
            <a:endParaRPr lang="de-DE" sz="32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C06D9-D8E1-46F9-A536-D2FF7C59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7377581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Office PowerPoint</Application>
  <PresentationFormat>Bildschirmpräsentation (4:3)</PresentationFormat>
  <Paragraphs>110</Paragraphs>
  <Slides>27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0" baseType="lpstr">
      <vt:lpstr>Arial</vt:lpstr>
      <vt:lpstr>Bg knjiga</vt:lpstr>
      <vt:lpstr>Default Design</vt:lpstr>
      <vt:lpstr>Andrićeve pripovijetke </vt:lpstr>
      <vt:lpstr>PowerPoint-Präsentation</vt:lpstr>
      <vt:lpstr>1. Broj pripovijetki </vt:lpstr>
      <vt:lpstr>PowerPoint-Präsentation</vt:lpstr>
      <vt:lpstr>PowerPoint-Präsentation</vt:lpstr>
      <vt:lpstr>2. Razgraničenje žanrova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Zbirke pripovijedaka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3. Romani kandidati za zbirku pripovijedaka</vt:lpstr>
      <vt:lpstr>PowerPoint-Präsentation</vt:lpstr>
      <vt:lpstr>PowerPoint-Präsentation</vt:lpstr>
      <vt:lpstr>4. Pripovijetke i zbirke pripovijetki kandidati za roman/e</vt:lpstr>
      <vt:lpstr>PowerPoint-Präsentation</vt:lpstr>
      <vt:lpstr>PowerPoint-Präsentation</vt:lpstr>
      <vt:lpstr>PowerPoint-Präsentation</vt:lpstr>
      <vt:lpstr>(Ij)ekavica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</cp:lastModifiedBy>
  <cp:revision>3189</cp:revision>
  <cp:lastPrinted>2021-10-13T20:13:48Z</cp:lastPrinted>
  <dcterms:created xsi:type="dcterms:W3CDTF">2005-05-16T09:32:41Z</dcterms:created>
  <dcterms:modified xsi:type="dcterms:W3CDTF">2021-10-15T17:14:44Z</dcterms:modified>
</cp:coreProperties>
</file>